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4"/>
  </p:notesMasterIdLst>
  <p:sldIdLst>
    <p:sldId id="274" r:id="rId2"/>
    <p:sldId id="259" r:id="rId3"/>
    <p:sldId id="260" r:id="rId4"/>
    <p:sldId id="275" r:id="rId5"/>
    <p:sldId id="277" r:id="rId6"/>
    <p:sldId id="261" r:id="rId7"/>
    <p:sldId id="262" r:id="rId8"/>
    <p:sldId id="263" r:id="rId9"/>
    <p:sldId id="264" r:id="rId10"/>
    <p:sldId id="265" r:id="rId11"/>
    <p:sldId id="266" r:id="rId12"/>
    <p:sldId id="268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81" d="100"/>
          <a:sy n="81" d="100"/>
        </p:scale>
        <p:origin x="72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12.8.2021.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2146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4" descr="ppt-header-GEA-3.png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49B0D2A-B3B7-4E81-AE8D-3EB15C8279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789"/>
          <a:stretch/>
        </p:blipFill>
        <p:spPr>
          <a:xfrm>
            <a:off x="84840" y="1878991"/>
            <a:ext cx="5005634" cy="4707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93443" y="3159489"/>
            <a:ext cx="7868241" cy="1655763"/>
          </a:xfrm>
        </p:spPr>
        <p:txBody>
          <a:bodyPr>
            <a:normAutofit fontScale="90000"/>
          </a:bodyPr>
          <a:lstStyle/>
          <a:p>
            <a:r>
              <a:rPr lang="hr-HR" sz="7200" b="1" dirty="0"/>
              <a:t>Jugoistočna Europa </a:t>
            </a:r>
            <a:br>
              <a:rPr lang="hr-HR" sz="7200" b="1" dirty="0"/>
            </a:br>
            <a:r>
              <a:rPr lang="hr-HR" sz="6700" b="1" i="1" dirty="0"/>
              <a:t>Prometni položaj i prirodna osnova</a:t>
            </a:r>
            <a:endParaRPr lang="x-none" sz="7200" b="1" i="1" dirty="0"/>
          </a:p>
        </p:txBody>
      </p:sp>
    </p:spTree>
    <p:extLst>
      <p:ext uri="{BB962C8B-B14F-4D97-AF65-F5344CB8AC3E}">
        <p14:creationId xmlns:p14="http://schemas.microsoft.com/office/powerpoint/2010/main" val="357052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20CF89C5-5A42-4321-AB88-6DA25F0089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43A060C8-FE05-4992-A826-F13A8FF3A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5524" y="681037"/>
            <a:ext cx="3822188" cy="13208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 err="1">
                <a:latin typeface="+mn-lt"/>
              </a:rPr>
              <a:t>Jezera</a:t>
            </a:r>
            <a:r>
              <a:rPr lang="en-US" sz="4400" dirty="0">
                <a:latin typeface="+mn-lt"/>
              </a:rPr>
              <a:t> </a:t>
            </a:r>
            <a:r>
              <a:rPr lang="en-US" sz="4400" dirty="0" err="1">
                <a:latin typeface="+mn-lt"/>
              </a:rPr>
              <a:t>i</a:t>
            </a:r>
            <a:r>
              <a:rPr lang="en-US" sz="4400" dirty="0">
                <a:latin typeface="+mn-lt"/>
              </a:rPr>
              <a:t> mora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78944EB3-4E61-42CA-9C96-83B11EAF2B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52327" y="1887663"/>
            <a:ext cx="4305894" cy="4046112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brojna</a:t>
            </a:r>
            <a:r>
              <a:rPr lang="en-US" sz="2200" dirty="0"/>
              <a:t> </a:t>
            </a:r>
            <a:r>
              <a:rPr lang="en-US" sz="2200" dirty="0" err="1"/>
              <a:t>jezera</a:t>
            </a:r>
            <a:r>
              <a:rPr lang="en-US" sz="2200" dirty="0"/>
              <a:t> </a:t>
            </a:r>
            <a:r>
              <a:rPr lang="en-US" sz="2200" dirty="0" err="1"/>
              <a:t>nastala</a:t>
            </a:r>
            <a:r>
              <a:rPr lang="en-US" sz="2200" dirty="0"/>
              <a:t> </a:t>
            </a:r>
            <a:r>
              <a:rPr lang="en-US" sz="2200" dirty="0" err="1"/>
              <a:t>tektonskim</a:t>
            </a:r>
            <a:r>
              <a:rPr lang="en-US" sz="2200" dirty="0"/>
              <a:t> </a:t>
            </a:r>
            <a:r>
              <a:rPr lang="en-US" sz="2200" dirty="0" err="1"/>
              <a:t>pokretima</a:t>
            </a:r>
            <a:endParaRPr lang="en-US" sz="22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Skadarsko</a:t>
            </a:r>
            <a:r>
              <a:rPr lang="en-US" sz="2200" dirty="0"/>
              <a:t>, </a:t>
            </a:r>
            <a:r>
              <a:rPr lang="en-US" sz="2200" dirty="0" err="1"/>
              <a:t>Ohridsko</a:t>
            </a:r>
            <a:r>
              <a:rPr lang="en-US" sz="2200" dirty="0"/>
              <a:t>, </a:t>
            </a:r>
            <a:r>
              <a:rPr lang="en-US" sz="2200" dirty="0" err="1"/>
              <a:t>Prespansko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Dojransko</a:t>
            </a:r>
            <a:endParaRPr lang="en-US" sz="22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pogodna</a:t>
            </a:r>
            <a:r>
              <a:rPr lang="en-US" sz="2200" dirty="0"/>
              <a:t> za </a:t>
            </a:r>
            <a:r>
              <a:rPr lang="en-US" sz="2200" dirty="0" err="1"/>
              <a:t>razvoj</a:t>
            </a:r>
            <a:r>
              <a:rPr lang="en-US" sz="2200" dirty="0"/>
              <a:t> </a:t>
            </a:r>
            <a:r>
              <a:rPr lang="en-US" sz="2200" dirty="0" err="1"/>
              <a:t>turizma</a:t>
            </a:r>
            <a:r>
              <a:rPr lang="en-US" sz="2200" dirty="0"/>
              <a:t>, </a:t>
            </a:r>
            <a:r>
              <a:rPr lang="en-US" sz="2200" dirty="0" err="1"/>
              <a:t>rekreacije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ribarstva</a:t>
            </a:r>
            <a:endParaRPr lang="en-US" sz="22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Jadransko</a:t>
            </a:r>
            <a:r>
              <a:rPr lang="en-US" sz="2200" dirty="0"/>
              <a:t> more </a:t>
            </a:r>
            <a:r>
              <a:rPr lang="en-US" sz="2200" dirty="0" err="1"/>
              <a:t>na</a:t>
            </a:r>
            <a:r>
              <a:rPr lang="en-US" sz="2200" dirty="0"/>
              <a:t> </a:t>
            </a:r>
            <a:r>
              <a:rPr lang="en-US" sz="2200" dirty="0" err="1"/>
              <a:t>zapadu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Crno</a:t>
            </a:r>
            <a:r>
              <a:rPr lang="en-US" sz="2200" dirty="0"/>
              <a:t> more </a:t>
            </a:r>
            <a:r>
              <a:rPr lang="en-US" sz="2200" dirty="0" err="1"/>
              <a:t>na</a:t>
            </a:r>
            <a:r>
              <a:rPr lang="en-US" sz="2200" dirty="0"/>
              <a:t> </a:t>
            </a:r>
            <a:r>
              <a:rPr lang="en-US" sz="2200" dirty="0" err="1"/>
              <a:t>istoku</a:t>
            </a:r>
            <a:r>
              <a:rPr lang="en-US" sz="2200" dirty="0"/>
              <a:t> </a:t>
            </a:r>
            <a:r>
              <a:rPr lang="en-US" sz="2200" dirty="0" err="1"/>
              <a:t>omeđuju</a:t>
            </a:r>
            <a:r>
              <a:rPr lang="en-US" sz="2200" dirty="0"/>
              <a:t> </a:t>
            </a:r>
            <a:r>
              <a:rPr lang="en-US" sz="2200" dirty="0" err="1"/>
              <a:t>prostor</a:t>
            </a:r>
            <a:r>
              <a:rPr lang="en-US" sz="2200" dirty="0"/>
              <a:t> </a:t>
            </a:r>
            <a:r>
              <a:rPr lang="en-US" sz="2200" dirty="0" err="1"/>
              <a:t>Jugoistočne</a:t>
            </a:r>
            <a:r>
              <a:rPr lang="en-US" sz="2200" dirty="0"/>
              <a:t> Europe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glavna</a:t>
            </a:r>
            <a:r>
              <a:rPr lang="en-US" sz="2200" dirty="0"/>
              <a:t> </a:t>
            </a:r>
            <a:r>
              <a:rPr lang="en-US" sz="2200" dirty="0" err="1"/>
              <a:t>gospodarska</a:t>
            </a:r>
            <a:r>
              <a:rPr lang="en-US" sz="2200" dirty="0"/>
              <a:t> grana je </a:t>
            </a:r>
            <a:r>
              <a:rPr lang="en-US" sz="2200" dirty="0" err="1"/>
              <a:t>turizam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5941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52BFD266-19D2-490C-AF89-7E898AC57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2426" y="1215957"/>
            <a:ext cx="3932237" cy="1031132"/>
          </a:xfrm>
        </p:spPr>
        <p:txBody>
          <a:bodyPr>
            <a:normAutofit/>
          </a:bodyPr>
          <a:lstStyle/>
          <a:p>
            <a:r>
              <a:rPr lang="hr-HR" sz="4400" dirty="0">
                <a:latin typeface="+mn-lt"/>
              </a:rPr>
              <a:t>Ponavljanje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ED44A9A3-457F-467D-976B-20157D5F6C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79099" y="2078924"/>
            <a:ext cx="8340724" cy="3848911"/>
          </a:xfrm>
        </p:spPr>
        <p:txBody>
          <a:bodyPr>
            <a:normAutofit/>
          </a:bodyPr>
          <a:lstStyle/>
          <a:p>
            <a:r>
              <a:rPr lang="hr-HR" sz="2200" dirty="0"/>
              <a:t>1. Obrazloži prometnu važnost Jugoistočne Europe</a:t>
            </a:r>
          </a:p>
          <a:p>
            <a:r>
              <a:rPr lang="hr-HR" sz="2200" dirty="0"/>
              <a:t>2. Navedi kako reljef utječe na gospodarski razvoj</a:t>
            </a:r>
          </a:p>
          <a:p>
            <a:r>
              <a:rPr lang="hr-HR" sz="2200" dirty="0"/>
              <a:t>3. Na geografskoj karti pronađi:</a:t>
            </a:r>
          </a:p>
          <a:p>
            <a:r>
              <a:rPr lang="hr-HR" sz="2200" dirty="0"/>
              <a:t>	a) najvažnije rijeke</a:t>
            </a:r>
          </a:p>
          <a:p>
            <a:r>
              <a:rPr lang="hr-HR" sz="2200" dirty="0"/>
              <a:t>	b) najveće rijeke</a:t>
            </a:r>
          </a:p>
          <a:p>
            <a:r>
              <a:rPr lang="hr-HR" sz="2200" dirty="0"/>
              <a:t>	c) najveća jezera</a:t>
            </a:r>
          </a:p>
          <a:p>
            <a:r>
              <a:rPr lang="hr-HR" sz="2200" dirty="0"/>
              <a:t>	b) mora koja okružuju ovaj prostor</a:t>
            </a:r>
          </a:p>
        </p:txBody>
      </p:sp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id="{6F9E5E6E-8BE3-40D2-A429-E9BD49F5027B}"/>
              </a:ext>
            </a:extLst>
          </p:cNvPr>
          <p:cNvSpPr/>
          <p:nvPr/>
        </p:nvSpPr>
        <p:spPr>
          <a:xfrm>
            <a:off x="1922354" y="5160581"/>
            <a:ext cx="7268178" cy="127175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200" dirty="0">
                <a:solidFill>
                  <a:schemeClr val="tx1"/>
                </a:solidFill>
              </a:rPr>
              <a:t>ZADATAK</a:t>
            </a:r>
          </a:p>
          <a:p>
            <a:pPr algn="ctr"/>
            <a:r>
              <a:rPr lang="pl-PL" sz="2200" dirty="0">
                <a:solidFill>
                  <a:schemeClr val="tx1"/>
                </a:solidFill>
              </a:rPr>
              <a:t>U udžbeniku na stranici 142. i 143. pročitaj tekst o državama Jugoistočne Europe</a:t>
            </a:r>
          </a:p>
        </p:txBody>
      </p:sp>
    </p:spTree>
    <p:extLst>
      <p:ext uri="{BB962C8B-B14F-4D97-AF65-F5344CB8AC3E}">
        <p14:creationId xmlns:p14="http://schemas.microsoft.com/office/powerpoint/2010/main" val="200265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Izradio: Damir Vinković, prof.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05581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4020" y="1738714"/>
            <a:ext cx="9659332" cy="984650"/>
          </a:xfrm>
        </p:spPr>
        <p:txBody>
          <a:bodyPr>
            <a:normAutofit/>
          </a:bodyPr>
          <a:lstStyle/>
          <a:p>
            <a:r>
              <a:rPr kumimoji="0" lang="hr-H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Nakon današnjeg sata moći ćete…</a:t>
            </a:r>
            <a:endParaRPr lang="x-none" sz="5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C42D4AA-635D-4085-9E75-B79353C569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1686" y="3059980"/>
            <a:ext cx="9144000" cy="1402448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Opisati i usporediti geografske posebnosti europskih regija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Obrazložiti prometnu važnost Jugoistočne Europe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Analizirati čimbenike koji utječu na gospodarski razvoj regije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Obrazložiti utjecaj povijesnih zbivanja na različit stupanj gospodarskoga razvoja pojedinih država</a:t>
            </a:r>
          </a:p>
        </p:txBody>
      </p:sp>
    </p:spTree>
    <p:extLst>
      <p:ext uri="{BB962C8B-B14F-4D97-AF65-F5344CB8AC3E}">
        <p14:creationId xmlns:p14="http://schemas.microsoft.com/office/powerpoint/2010/main" val="504629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A358587-E138-49B3-8BF5-DB0BFAB590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dirty="0" err="1"/>
              <a:t>Promotri</a:t>
            </a:r>
            <a:r>
              <a:rPr lang="en-US" dirty="0"/>
              <a:t> </a:t>
            </a:r>
            <a:r>
              <a:rPr lang="en-US" dirty="0" err="1"/>
              <a:t>kartu</a:t>
            </a:r>
            <a:endParaRPr lang="en-US" dirty="0"/>
          </a:p>
          <a:p>
            <a:r>
              <a:rPr lang="en-US" dirty="0" err="1"/>
              <a:t>Koje</a:t>
            </a:r>
            <a:r>
              <a:rPr lang="en-US" dirty="0"/>
              <a:t> </a:t>
            </a:r>
            <a:r>
              <a:rPr lang="en-US" dirty="0" err="1"/>
              <a:t>države</a:t>
            </a:r>
            <a:r>
              <a:rPr lang="en-US" dirty="0"/>
              <a:t> </a:t>
            </a:r>
            <a:r>
              <a:rPr lang="en-US" dirty="0" err="1"/>
              <a:t>pripadaju</a:t>
            </a:r>
            <a:r>
              <a:rPr lang="en-US" dirty="0"/>
              <a:t> </a:t>
            </a:r>
            <a:r>
              <a:rPr lang="en-US" dirty="0" err="1"/>
              <a:t>prostoru</a:t>
            </a:r>
            <a:r>
              <a:rPr lang="en-US" dirty="0"/>
              <a:t> </a:t>
            </a:r>
            <a:r>
              <a:rPr lang="en-US" dirty="0" err="1"/>
              <a:t>Jugoistočne</a:t>
            </a:r>
            <a:r>
              <a:rPr lang="en-US" dirty="0"/>
              <a:t> Europe</a:t>
            </a:r>
            <a:r>
              <a:rPr lang="hr-HR" dirty="0"/>
              <a:t>?</a:t>
            </a:r>
            <a:endParaRPr lang="en-US" dirty="0"/>
          </a:p>
          <a:p>
            <a:r>
              <a:rPr lang="en-US" dirty="0" err="1"/>
              <a:t>Navedi</a:t>
            </a:r>
            <a:r>
              <a:rPr lang="en-US" dirty="0"/>
              <a:t> </a:t>
            </a:r>
            <a:r>
              <a:rPr lang="en-US" dirty="0" err="1"/>
              <a:t>njihove</a:t>
            </a:r>
            <a:r>
              <a:rPr lang="en-US" dirty="0"/>
              <a:t> </a:t>
            </a:r>
            <a:r>
              <a:rPr lang="en-US" dirty="0" err="1"/>
              <a:t>glavne</a:t>
            </a:r>
            <a:r>
              <a:rPr lang="en-US" dirty="0"/>
              <a:t> </a:t>
            </a:r>
            <a:r>
              <a:rPr lang="en-US" dirty="0" err="1"/>
              <a:t>gradove</a:t>
            </a:r>
            <a:r>
              <a:rPr lang="en-US" dirty="0"/>
              <a:t> </a:t>
            </a:r>
            <a:r>
              <a:rPr lang="hr-HR" dirty="0"/>
              <a:t>te ih</a:t>
            </a:r>
            <a:r>
              <a:rPr lang="en-US" dirty="0"/>
              <a:t> </a:t>
            </a:r>
            <a:r>
              <a:rPr lang="en-US" dirty="0" err="1"/>
              <a:t>potraži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geografskoj</a:t>
            </a:r>
            <a:r>
              <a:rPr lang="en-US" dirty="0"/>
              <a:t> </a:t>
            </a:r>
            <a:r>
              <a:rPr lang="en-US" dirty="0" err="1"/>
              <a:t>karti</a:t>
            </a:r>
            <a:r>
              <a:rPr lang="hr-HR" dirty="0"/>
              <a:t>.</a:t>
            </a:r>
            <a:endParaRPr lang="en-US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BC7DA7D8-88C3-41FE-95A3-90B7D33997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00033" y="1642460"/>
            <a:ext cx="4225254" cy="4606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Prisjetimo</a:t>
            </a:r>
            <a:r>
              <a:rPr lang="en-US" dirty="0"/>
              <a:t> se…</a:t>
            </a:r>
          </a:p>
        </p:txBody>
      </p:sp>
    </p:spTree>
    <p:extLst>
      <p:ext uri="{BB962C8B-B14F-4D97-AF65-F5344CB8AC3E}">
        <p14:creationId xmlns:p14="http://schemas.microsoft.com/office/powerpoint/2010/main" val="230805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2748" y="1761568"/>
            <a:ext cx="4953669" cy="770868"/>
          </a:xfrm>
        </p:spPr>
        <p:txBody>
          <a:bodyPr>
            <a:normAutofit/>
          </a:bodyPr>
          <a:lstStyle/>
          <a:p>
            <a:r>
              <a:rPr lang="hr-HR" dirty="0">
                <a:latin typeface="+mn-lt"/>
              </a:rPr>
              <a:t>Geografski položaj</a:t>
            </a:r>
            <a:endParaRPr lang="x-none" dirty="0">
              <a:latin typeface="+mn-lt"/>
            </a:endParaRPr>
          </a:p>
        </p:txBody>
      </p:sp>
      <p:sp>
        <p:nvSpPr>
          <p:cNvPr id="10" name="Rezervirano mjesto sadržaja 9">
            <a:extLst>
              <a:ext uri="{FF2B5EF4-FFF2-40B4-BE49-F238E27FC236}">
                <a16:creationId xmlns:a16="http://schemas.microsoft.com/office/drawing/2014/main" id="{CEBB69B2-FC26-49A7-8BDB-5C8C1AB3BD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24979" y="2775409"/>
            <a:ext cx="5181600" cy="3918251"/>
          </a:xfrm>
        </p:spPr>
        <p:txBody>
          <a:bodyPr>
            <a:normAutofit/>
          </a:bodyPr>
          <a:lstStyle/>
          <a:p>
            <a:r>
              <a:rPr lang="hr-HR" sz="2200" dirty="0"/>
              <a:t>prostor na dodiru triju velikih cjelina</a:t>
            </a:r>
          </a:p>
          <a:p>
            <a:r>
              <a:rPr lang="hr-HR" sz="2200" dirty="0"/>
              <a:t>Srednja, Južna i Istočna Europa</a:t>
            </a:r>
          </a:p>
          <a:p>
            <a:pPr marL="0" indent="0" algn="ctr">
              <a:buNone/>
            </a:pPr>
            <a:r>
              <a:rPr lang="hr-HR" sz="2400" b="1" dirty="0">
                <a:solidFill>
                  <a:schemeClr val="accent2">
                    <a:lumMod val="75000"/>
                  </a:schemeClr>
                </a:solidFill>
              </a:rPr>
              <a:t>Promotri na karti sa kojom euroazijskom državom graniči. </a:t>
            </a:r>
          </a:p>
          <a:p>
            <a:endParaRPr lang="hr-HR" dirty="0"/>
          </a:p>
          <a:p>
            <a:endParaRPr lang="hr-HR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16A5660E-CA0A-4E27-8C49-0D0BE9F3C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63" y="1920759"/>
            <a:ext cx="4284444" cy="928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2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21E702D4-84F3-484F-B70C-966CACA77D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7425" y="2268487"/>
            <a:ext cx="5584204" cy="4188874"/>
          </a:xfrm>
        </p:spPr>
        <p:txBody>
          <a:bodyPr>
            <a:normAutofit/>
          </a:bodyPr>
          <a:lstStyle/>
          <a:p>
            <a:r>
              <a:rPr lang="hr-HR" sz="2200" dirty="0"/>
              <a:t>poveznica Europe i Azije</a:t>
            </a:r>
          </a:p>
          <a:p>
            <a:r>
              <a:rPr lang="hr-HR" sz="2200" dirty="0"/>
              <a:t>Dunav najvažnija rijeka</a:t>
            </a:r>
          </a:p>
          <a:p>
            <a:pPr marL="0" indent="0" algn="ctr">
              <a:buNone/>
            </a:pPr>
            <a:r>
              <a:rPr lang="hr-HR" sz="2400" b="1" dirty="0">
                <a:solidFill>
                  <a:schemeClr val="accent2">
                    <a:lumMod val="75000"/>
                  </a:schemeClr>
                </a:solidFill>
              </a:rPr>
              <a:t>Kojim kanalskim sustavom su povezani Crno i Sjeverno more?</a:t>
            </a:r>
          </a:p>
          <a:p>
            <a:r>
              <a:rPr lang="hr-HR" sz="2200" dirty="0"/>
              <a:t>uz cestovni i željeznički važan je i cjevovodni promet</a:t>
            </a:r>
          </a:p>
          <a:p>
            <a:pPr marL="0" indent="0" algn="ctr">
              <a:buNone/>
            </a:pPr>
            <a:r>
              <a:rPr lang="hr-HR" sz="2400" b="1" dirty="0">
                <a:solidFill>
                  <a:schemeClr val="accent2">
                    <a:lumMod val="75000"/>
                  </a:schemeClr>
                </a:solidFill>
              </a:rPr>
              <a:t>Što se s takvom vrstom prometa prenosi?</a:t>
            </a:r>
          </a:p>
          <a:p>
            <a:r>
              <a:rPr lang="hr-HR" sz="2200" dirty="0"/>
              <a:t>Turski tok- plinovod koji povezuje Jugoistočnu Europu s Ruskom Federacijom preko Turske</a:t>
            </a:r>
          </a:p>
        </p:txBody>
      </p:sp>
      <p:pic>
        <p:nvPicPr>
          <p:cNvPr id="6" name="Rezervirano mjesto sadržaja 5" descr="Slika na kojoj se prikazuje karta&#10;&#10;Opis je automatski generiran">
            <a:extLst>
              <a:ext uri="{FF2B5EF4-FFF2-40B4-BE49-F238E27FC236}">
                <a16:creationId xmlns:a16="http://schemas.microsoft.com/office/drawing/2014/main" id="{93D18364-DA32-4A29-A7AC-004E28CADD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60298" y="1379050"/>
            <a:ext cx="4279768" cy="5152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8652C839-AE32-4DA3-9F84-D1F7CA735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4125" y="1368380"/>
            <a:ext cx="4648200" cy="770868"/>
          </a:xfrm>
        </p:spPr>
        <p:txBody>
          <a:bodyPr/>
          <a:lstStyle/>
          <a:p>
            <a:r>
              <a:rPr lang="hr-HR" dirty="0">
                <a:latin typeface="+mn-lt"/>
              </a:rPr>
              <a:t>Prometna važnost</a:t>
            </a:r>
          </a:p>
        </p:txBody>
      </p:sp>
    </p:spTree>
    <p:extLst>
      <p:ext uri="{BB962C8B-B14F-4D97-AF65-F5344CB8AC3E}">
        <p14:creationId xmlns:p14="http://schemas.microsoft.com/office/powerpoint/2010/main" val="285288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0483" y="1563607"/>
            <a:ext cx="1443087" cy="770868"/>
          </a:xfrm>
        </p:spPr>
        <p:txBody>
          <a:bodyPr>
            <a:normAutofit/>
          </a:bodyPr>
          <a:lstStyle/>
          <a:p>
            <a:r>
              <a:rPr lang="hr-HR" dirty="0">
                <a:latin typeface="+mn-lt"/>
              </a:rPr>
              <a:t>Reljef</a:t>
            </a:r>
            <a:endParaRPr lang="x-none" dirty="0">
              <a:latin typeface="+mn-lt"/>
            </a:endParaRPr>
          </a:p>
        </p:txBody>
      </p:sp>
      <p:sp>
        <p:nvSpPr>
          <p:cNvPr id="10" name="Rezervirano mjesto sadržaja 9">
            <a:extLst>
              <a:ext uri="{FF2B5EF4-FFF2-40B4-BE49-F238E27FC236}">
                <a16:creationId xmlns:a16="http://schemas.microsoft.com/office/drawing/2014/main" id="{CEBB69B2-FC26-49A7-8BDB-5C8C1AB3BD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70826"/>
            <a:ext cx="5181600" cy="3918251"/>
          </a:xfrm>
        </p:spPr>
        <p:txBody>
          <a:bodyPr>
            <a:normAutofit/>
          </a:bodyPr>
          <a:lstStyle/>
          <a:p>
            <a:r>
              <a:rPr lang="hr-HR" sz="2200" dirty="0"/>
              <a:t>prevladavaju planine</a:t>
            </a:r>
          </a:p>
          <a:p>
            <a:r>
              <a:rPr lang="hr-HR" sz="2200" dirty="0"/>
              <a:t>dva velika planinska niza:</a:t>
            </a:r>
          </a:p>
          <a:p>
            <a:pPr marL="0" indent="0">
              <a:buNone/>
            </a:pPr>
            <a:r>
              <a:rPr lang="hr-HR" sz="2200" dirty="0"/>
              <a:t>a) Dinaridi- </a:t>
            </a:r>
            <a:r>
              <a:rPr lang="hr-HR" sz="2200" dirty="0" err="1"/>
              <a:t>Šar</a:t>
            </a:r>
            <a:r>
              <a:rPr lang="hr-HR" sz="2200" dirty="0"/>
              <a:t> planina </a:t>
            </a:r>
          </a:p>
          <a:p>
            <a:pPr marL="0" indent="0">
              <a:buNone/>
            </a:pPr>
            <a:r>
              <a:rPr lang="hr-HR" sz="2200" dirty="0"/>
              <a:t>b) Karpati- Stara planina (Balkan)</a:t>
            </a:r>
          </a:p>
          <a:p>
            <a:r>
              <a:rPr lang="hr-HR" sz="2200" dirty="0"/>
              <a:t>najviši vrh je Musala na </a:t>
            </a:r>
            <a:r>
              <a:rPr lang="hr-HR" sz="2200" dirty="0" err="1"/>
              <a:t>Rodopima</a:t>
            </a:r>
            <a:r>
              <a:rPr lang="hr-HR" sz="2200" dirty="0"/>
              <a:t> u Bugarskoj</a:t>
            </a:r>
          </a:p>
          <a:p>
            <a:pPr marL="0" indent="0" algn="ctr">
              <a:buNone/>
            </a:pPr>
            <a:r>
              <a:rPr lang="hr-HR" sz="2400" b="1" dirty="0">
                <a:solidFill>
                  <a:schemeClr val="accent2">
                    <a:lumMod val="75000"/>
                  </a:schemeClr>
                </a:solidFill>
              </a:rPr>
              <a:t>Pronađi ove planine na geografskoj karti.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92AA8B5D-7C9F-44D8-8920-289C1F1F2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996" y="1725886"/>
            <a:ext cx="4943272" cy="36950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9C553F48-6BBD-4AC5-BFBD-915E886531CD}"/>
              </a:ext>
            </a:extLst>
          </p:cNvPr>
          <p:cNvSpPr txBox="1"/>
          <p:nvPr/>
        </p:nvSpPr>
        <p:spPr>
          <a:xfrm>
            <a:off x="8161506" y="5447648"/>
            <a:ext cx="2422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Vrh Musala, Bugarska</a:t>
            </a:r>
          </a:p>
        </p:txBody>
      </p:sp>
    </p:spTree>
    <p:extLst>
      <p:ext uri="{BB962C8B-B14F-4D97-AF65-F5344CB8AC3E}">
        <p14:creationId xmlns:p14="http://schemas.microsoft.com/office/powerpoint/2010/main" val="24103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5D969C6D-D775-4D6B-9260-AA784F8FF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5560" y="1607028"/>
            <a:ext cx="1903412" cy="537811"/>
          </a:xfrm>
        </p:spPr>
        <p:txBody>
          <a:bodyPr>
            <a:normAutofit fontScale="90000"/>
          </a:bodyPr>
          <a:lstStyle/>
          <a:p>
            <a:r>
              <a:rPr lang="hr-HR" sz="4900" dirty="0">
                <a:latin typeface="+mn-lt"/>
              </a:rPr>
              <a:t>Nizine</a:t>
            </a:r>
            <a:br>
              <a:rPr lang="hr-HR" dirty="0"/>
            </a:br>
            <a:br>
              <a:rPr lang="hr-HR" dirty="0"/>
            </a:br>
            <a:endParaRPr lang="hr-HR" dirty="0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0FA42C56-15D8-45F9-8B6C-CC445018E0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58034" y="2356702"/>
            <a:ext cx="5576300" cy="3714160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600" dirty="0"/>
              <a:t>najvažnije reljefne cjeline za život ljudi i gospodarsko iskorištavanje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600" dirty="0"/>
              <a:t>Vlaška, </a:t>
            </a:r>
            <a:r>
              <a:rPr lang="hr-HR" sz="2600" dirty="0" err="1"/>
              <a:t>Trakijska</a:t>
            </a:r>
            <a:r>
              <a:rPr lang="hr-HR" sz="2600" dirty="0"/>
              <a:t>, jugoistočni dio Panonske nizine</a:t>
            </a:r>
          </a:p>
          <a:p>
            <a:pPr algn="ctr"/>
            <a:r>
              <a:rPr lang="hr-HR" sz="2800" b="1" dirty="0">
                <a:solidFill>
                  <a:schemeClr val="accent2">
                    <a:lumMod val="75000"/>
                  </a:schemeClr>
                </a:solidFill>
              </a:rPr>
              <a:t>Na karti pronađi rijeke koje teku navedenim nizinama.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600" dirty="0"/>
              <a:t>između planina i nizina nalaze se brežuljkasta područja i visoravni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600" dirty="0"/>
              <a:t>Transilvanija, </a:t>
            </a:r>
            <a:r>
              <a:rPr lang="hr-HR" sz="2600" dirty="0" err="1"/>
              <a:t>Moldavska</a:t>
            </a:r>
            <a:r>
              <a:rPr lang="hr-HR" sz="2600" dirty="0"/>
              <a:t> visoravan, Bugarska ploča i Dobrudža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600" dirty="0"/>
              <a:t>područja usmjerena na ratarstvo, stočarstvo, voćarstvo i vinogradarstvo</a:t>
            </a:r>
          </a:p>
          <a:p>
            <a:pPr marL="285750" indent="-285750">
              <a:buFontTx/>
              <a:buChar char="-"/>
            </a:pPr>
            <a:endParaRPr lang="hr-HR" dirty="0"/>
          </a:p>
          <a:p>
            <a:endParaRPr lang="hr-HR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22752D9E-E6D0-4BD9-BA12-FC5F41228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7" y="1253764"/>
            <a:ext cx="6146858" cy="5462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336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lika na kojoj se prikazuje stablo, biljka, na otvorenom, šuma&#10;&#10;Opis je automatski generiran">
            <a:extLst>
              <a:ext uri="{FF2B5EF4-FFF2-40B4-BE49-F238E27FC236}">
                <a16:creationId xmlns:a16="http://schemas.microsoft.com/office/drawing/2014/main" id="{9B49DCAE-B789-49F6-B058-6E5946007E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1000"/>
          </a:blip>
          <a:srcRect t="19422" b="10141"/>
          <a:stretch/>
        </p:blipFill>
        <p:spPr>
          <a:xfrm>
            <a:off x="-1" y="1125674"/>
            <a:ext cx="12192000" cy="5732325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F3580BCC-29C1-4A23-A8D8-F48884887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125674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Klima </a:t>
            </a:r>
            <a:r>
              <a:rPr lang="en-US" sz="3600" dirty="0" err="1">
                <a:latin typeface="+mn-lt"/>
              </a:rPr>
              <a:t>i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biljni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pokrov</a:t>
            </a:r>
            <a:endParaRPr lang="en-US" sz="3600" dirty="0">
              <a:latin typeface="+mn-lt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zervirano mjesto teksta 4">
            <a:extLst>
              <a:ext uri="{FF2B5EF4-FFF2-40B4-BE49-F238E27FC236}">
                <a16:creationId xmlns:a16="http://schemas.microsoft.com/office/drawing/2014/main" id="{9C8C69B5-793A-44AB-927F-BC99F054FC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2" y="2711669"/>
            <a:ext cx="5580995" cy="3636577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 err="1"/>
              <a:t>Klimatski</a:t>
            </a:r>
            <a:r>
              <a:rPr lang="en-US" sz="2400" dirty="0"/>
              <a:t> </a:t>
            </a:r>
            <a:r>
              <a:rPr lang="en-US" sz="2400" dirty="0" err="1"/>
              <a:t>čimbenici</a:t>
            </a:r>
            <a:r>
              <a:rPr lang="en-US" sz="2400" dirty="0"/>
              <a:t>: </a:t>
            </a:r>
            <a:r>
              <a:rPr lang="en-US" sz="2400" dirty="0" err="1"/>
              <a:t>smjer</a:t>
            </a:r>
            <a:r>
              <a:rPr lang="en-US" sz="2400" dirty="0"/>
              <a:t> </a:t>
            </a:r>
            <a:r>
              <a:rPr lang="en-US" sz="2400" dirty="0" err="1"/>
              <a:t>pružanja</a:t>
            </a:r>
            <a:r>
              <a:rPr lang="en-US" sz="2400" dirty="0"/>
              <a:t> </a:t>
            </a:r>
            <a:r>
              <a:rPr lang="en-US" sz="2400" dirty="0" err="1"/>
              <a:t>reljefa</a:t>
            </a:r>
            <a:r>
              <a:rPr lang="en-US" sz="2400" dirty="0"/>
              <a:t>, </a:t>
            </a:r>
            <a:r>
              <a:rPr lang="en-US" sz="2400" dirty="0" err="1"/>
              <a:t>nadmorska</a:t>
            </a:r>
            <a:r>
              <a:rPr lang="en-US" sz="2400" dirty="0"/>
              <a:t> </a:t>
            </a:r>
            <a:r>
              <a:rPr lang="en-US" sz="2400" dirty="0" err="1"/>
              <a:t>visina</a:t>
            </a:r>
            <a:r>
              <a:rPr lang="en-US" sz="2400" dirty="0"/>
              <a:t>, </a:t>
            </a:r>
            <a:r>
              <a:rPr lang="en-US" sz="2400" dirty="0" err="1"/>
              <a:t>geografska</a:t>
            </a:r>
            <a:r>
              <a:rPr lang="en-US" sz="2400" dirty="0"/>
              <a:t> </a:t>
            </a:r>
            <a:r>
              <a:rPr lang="en-US" sz="2400" dirty="0" err="1"/>
              <a:t>širina</a:t>
            </a:r>
            <a:r>
              <a:rPr lang="en-US" sz="2400" dirty="0"/>
              <a:t>, </a:t>
            </a:r>
            <a:r>
              <a:rPr lang="en-US" sz="2400" dirty="0" err="1"/>
              <a:t>zračna</a:t>
            </a:r>
            <a:r>
              <a:rPr lang="en-US" sz="2400" dirty="0"/>
              <a:t> </a:t>
            </a:r>
            <a:r>
              <a:rPr lang="en-US" sz="2400" dirty="0" err="1"/>
              <a:t>strujanja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</a:t>
            </a:r>
            <a:r>
              <a:rPr lang="en-US" sz="2400" dirty="0" err="1"/>
              <a:t>istoka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zapada</a:t>
            </a:r>
            <a:endParaRPr lang="en-US" sz="2400" dirty="0"/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 err="1"/>
              <a:t>prevladava</a:t>
            </a:r>
            <a:r>
              <a:rPr lang="en-US" sz="2400" dirty="0"/>
              <a:t> </a:t>
            </a:r>
            <a:r>
              <a:rPr lang="en-US" sz="2400" dirty="0" err="1"/>
              <a:t>umjereno</a:t>
            </a:r>
            <a:r>
              <a:rPr lang="en-US" sz="2400" dirty="0"/>
              <a:t> </a:t>
            </a:r>
            <a:r>
              <a:rPr lang="en-US" sz="2400" dirty="0" err="1"/>
              <a:t>topla</a:t>
            </a:r>
            <a:r>
              <a:rPr lang="en-US" sz="2400" dirty="0"/>
              <a:t> </a:t>
            </a:r>
            <a:r>
              <a:rPr lang="en-US" sz="2400" dirty="0" err="1"/>
              <a:t>vlažna</a:t>
            </a:r>
            <a:r>
              <a:rPr lang="en-US" sz="2400" dirty="0"/>
              <a:t> </a:t>
            </a:r>
            <a:r>
              <a:rPr lang="en-US" sz="2400" dirty="0" err="1"/>
              <a:t>klima</a:t>
            </a:r>
            <a:endParaRPr lang="en-US" sz="2400" dirty="0"/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s </a:t>
            </a:r>
            <a:r>
              <a:rPr lang="en-US" sz="2400" dirty="0" err="1"/>
              <a:t>porastom</a:t>
            </a:r>
            <a:r>
              <a:rPr lang="en-US" sz="2400" dirty="0"/>
              <a:t> </a:t>
            </a:r>
            <a:r>
              <a:rPr lang="en-US" sz="2400" dirty="0" err="1"/>
              <a:t>nadmorske</a:t>
            </a:r>
            <a:r>
              <a:rPr lang="en-US" sz="2400" dirty="0"/>
              <a:t> </a:t>
            </a:r>
            <a:r>
              <a:rPr lang="en-US" sz="2400" dirty="0" err="1"/>
              <a:t>postupno</a:t>
            </a:r>
            <a:r>
              <a:rPr lang="en-US" sz="2400" dirty="0"/>
              <a:t> </a:t>
            </a:r>
            <a:r>
              <a:rPr lang="en-US" sz="2400" dirty="0" err="1"/>
              <a:t>prelazi</a:t>
            </a:r>
            <a:r>
              <a:rPr lang="en-US" sz="2400" dirty="0"/>
              <a:t> u </a:t>
            </a:r>
            <a:r>
              <a:rPr lang="en-US" sz="2400" dirty="0" err="1"/>
              <a:t>vlažnu</a:t>
            </a:r>
            <a:r>
              <a:rPr lang="en-US" sz="2400" dirty="0"/>
              <a:t> </a:t>
            </a:r>
            <a:r>
              <a:rPr lang="en-US" sz="2400" dirty="0" err="1"/>
              <a:t>snježno-šumsku</a:t>
            </a:r>
            <a:endParaRPr lang="en-US" sz="2400" dirty="0"/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pod </a:t>
            </a:r>
            <a:r>
              <a:rPr lang="en-US" sz="2400" dirty="0" err="1"/>
              <a:t>utjecajem</a:t>
            </a:r>
            <a:r>
              <a:rPr lang="en-US" sz="2400" dirty="0"/>
              <a:t> </a:t>
            </a:r>
            <a:r>
              <a:rPr lang="en-US" sz="2400" dirty="0" err="1"/>
              <a:t>klime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reljefa</a:t>
            </a:r>
            <a:r>
              <a:rPr lang="en-US" sz="2400" dirty="0"/>
              <a:t> </a:t>
            </a:r>
            <a:r>
              <a:rPr lang="en-US" sz="2400" dirty="0" err="1"/>
              <a:t>prevladavaju</a:t>
            </a:r>
            <a:r>
              <a:rPr lang="en-US" sz="2400" dirty="0"/>
              <a:t> </a:t>
            </a:r>
            <a:r>
              <a:rPr lang="en-US" sz="2400" dirty="0" err="1"/>
              <a:t>šume</a:t>
            </a:r>
            <a:r>
              <a:rPr lang="en-US" sz="2400" dirty="0"/>
              <a:t> (1/3 </a:t>
            </a:r>
            <a:r>
              <a:rPr lang="en-US" sz="2400" dirty="0" err="1"/>
              <a:t>površine</a:t>
            </a:r>
            <a:r>
              <a:rPr lang="en-US" sz="2400" dirty="0"/>
              <a:t>)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nižim</a:t>
            </a:r>
            <a:r>
              <a:rPr lang="en-US" sz="2400" dirty="0"/>
              <a:t> </a:t>
            </a:r>
            <a:r>
              <a:rPr lang="en-US" sz="2400" dirty="0" err="1"/>
              <a:t>nadmorskim</a:t>
            </a:r>
            <a:r>
              <a:rPr lang="en-US" sz="2400" dirty="0"/>
              <a:t> </a:t>
            </a:r>
            <a:r>
              <a:rPr lang="en-US" sz="2400" dirty="0" err="1"/>
              <a:t>visinama</a:t>
            </a:r>
            <a:r>
              <a:rPr lang="en-US" sz="2400" dirty="0"/>
              <a:t> </a:t>
            </a:r>
            <a:r>
              <a:rPr lang="en-US" sz="2400" dirty="0" err="1"/>
              <a:t>travnata</a:t>
            </a:r>
            <a:r>
              <a:rPr lang="en-US" sz="2400" dirty="0"/>
              <a:t> </a:t>
            </a:r>
            <a:r>
              <a:rPr lang="en-US" sz="2400" dirty="0" err="1"/>
              <a:t>područja</a:t>
            </a:r>
            <a:r>
              <a:rPr lang="en-US" sz="2400" dirty="0"/>
              <a:t> </a:t>
            </a:r>
            <a:r>
              <a:rPr lang="en-US" sz="2400" dirty="0" err="1"/>
              <a:t>pretvorena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u </a:t>
            </a:r>
            <a:r>
              <a:rPr lang="en-US" sz="2400" dirty="0" err="1"/>
              <a:t>obradive</a:t>
            </a:r>
            <a:r>
              <a:rPr lang="en-US" sz="2400" dirty="0"/>
              <a:t> </a:t>
            </a:r>
            <a:r>
              <a:rPr lang="en-US" sz="2400" dirty="0" err="1"/>
              <a:t>površine</a:t>
            </a:r>
            <a:endParaRPr lang="en-US" sz="2400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7926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7889757-93DC-4AEA-81DC-DC9771F44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002" y="1427091"/>
            <a:ext cx="3932237" cy="547238"/>
          </a:xfrm>
        </p:spPr>
        <p:txBody>
          <a:bodyPr>
            <a:noAutofit/>
          </a:bodyPr>
          <a:lstStyle/>
          <a:p>
            <a:r>
              <a:rPr lang="hr-HR" sz="4400" dirty="0">
                <a:latin typeface="+mn-lt"/>
              </a:rPr>
              <a:t>Rijeke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2C020CEC-274E-42FC-B15C-CB65F5D529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97239" y="1974329"/>
            <a:ext cx="6259927" cy="4075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zervirano mjesto teksta 5">
            <a:extLst>
              <a:ext uri="{FF2B5EF4-FFF2-40B4-BE49-F238E27FC236}">
                <a16:creationId xmlns:a16="http://schemas.microsoft.com/office/drawing/2014/main" id="{3AADF129-DF4E-48DA-BB25-AD44E16D96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69823"/>
            <a:ext cx="3932237" cy="362617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/>
              <a:t> gusta riječna mreža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dolinama rijeka prolaze važni prometni pravci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Dunav, Vardar, Marica, Struma, Tisa, Velika Morava, Bosna i Neretva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brojne HE- najpoznatija Đerdap na Dunavu</a:t>
            </a:r>
          </a:p>
          <a:p>
            <a:pPr marL="285750" indent="-285750">
              <a:buFontTx/>
              <a:buChar char="-"/>
            </a:pPr>
            <a:endParaRPr lang="hr-HR" dirty="0"/>
          </a:p>
          <a:p>
            <a:endParaRPr lang="hr-HR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7872D5B8-5847-44CC-A1FE-FA594D6B6E8B}"/>
              </a:ext>
            </a:extLst>
          </p:cNvPr>
          <p:cNvSpPr txBox="1"/>
          <p:nvPr/>
        </p:nvSpPr>
        <p:spPr>
          <a:xfrm>
            <a:off x="8103475" y="6096000"/>
            <a:ext cx="210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HE Đerdap</a:t>
            </a:r>
          </a:p>
        </p:txBody>
      </p:sp>
    </p:spTree>
    <p:extLst>
      <p:ext uri="{BB962C8B-B14F-4D97-AF65-F5344CB8AC3E}">
        <p14:creationId xmlns:p14="http://schemas.microsoft.com/office/powerpoint/2010/main" val="131623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5569</TotalTime>
  <Words>442</Words>
  <Application>Microsoft Office PowerPoint</Application>
  <PresentationFormat>Široki zaslon</PresentationFormat>
  <Paragraphs>66</Paragraphs>
  <Slides>12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12</vt:i4>
      </vt:variant>
    </vt:vector>
  </HeadingPairs>
  <TitlesOfParts>
    <vt:vector size="16" baseType="lpstr">
      <vt:lpstr>Calibri Light</vt:lpstr>
      <vt:lpstr>Arial</vt:lpstr>
      <vt:lpstr>Calibri</vt:lpstr>
      <vt:lpstr>Office Theme</vt:lpstr>
      <vt:lpstr>Jugoistočna Europa  Prometni položaj i prirodna osnova</vt:lpstr>
      <vt:lpstr>Nakon današnjeg sata moći ćete…</vt:lpstr>
      <vt:lpstr>Prisjetimo se…</vt:lpstr>
      <vt:lpstr>Geografski položaj</vt:lpstr>
      <vt:lpstr>Prometna važnost</vt:lpstr>
      <vt:lpstr>Reljef</vt:lpstr>
      <vt:lpstr>Nizine  </vt:lpstr>
      <vt:lpstr>Klima i biljni pokrov</vt:lpstr>
      <vt:lpstr>Rijeke</vt:lpstr>
      <vt:lpstr>Jezera i mora</vt:lpstr>
      <vt:lpstr>Ponavljanje</vt:lpstr>
      <vt:lpstr>Izradio: Damir Vinković, prof.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damir vinković</cp:lastModifiedBy>
  <cp:revision>75</cp:revision>
  <dcterms:created xsi:type="dcterms:W3CDTF">2021-01-04T08:54:24Z</dcterms:created>
  <dcterms:modified xsi:type="dcterms:W3CDTF">2021-08-12T20:30:13Z</dcterms:modified>
</cp:coreProperties>
</file>